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Yeni Medya Kuramları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geleneksel medyadan farklı olarak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dijitalleşme, </a:t>
            </a:r>
            <a:r>
              <a:rPr lang="tr-TR" sz="28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interaktivite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katılımcı kullanıcı özelliklerine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sahiptir.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1990’lardan itibaren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Batı’da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çevrelerde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tartışılmaya başlanan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ise 2000’li yıllardan itibaren medya sektörü ve akademisyenler tarafından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 alınmaya başlanmıştır. Yeni medya kuramları genellikle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temel yaklaşımla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değerlendirilir: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-İyimserler: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demokratikleşmeye, bireysel özgürlüğe ve toplumsal katılımı artırmaya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 sunduğunu savunan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görüşlerdir.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42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Henry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Jenkins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yöndeşmesini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(bilgisayar, iletişim alt yapısı, sosyal medya kullanımının bir arada çalışması)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savunarak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daha fazla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sağlayabileceğini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sosyal medya platformlarının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bireylere içerik oluşturma özgürlüğü tanıması.</a:t>
            </a:r>
          </a:p>
        </p:txBody>
      </p:sp>
    </p:spTree>
    <p:extLst>
      <p:ext uri="{BB962C8B-B14F-4D97-AF65-F5344CB8AC3E}">
        <p14:creationId xmlns:p14="http://schemas.microsoft.com/office/powerpoint/2010/main" val="1809310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-Kötümserler: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 mahremiyeti tehdit ettiğini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gözetimi artırdığını ve ekonomik sömürüye hizmet ettiğini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 süren görüşlerdir.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49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Christian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Fuchs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büyük teknoloji şirketlerinin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verilerini sömürerek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kapitalist bir ekonomi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yarattığını belirtir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Facebook’un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verilerini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Cambridge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şirketlerle paylaşarak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seçim süreçlerini manipüle etmesi.</a:t>
            </a:r>
            <a:endParaRPr lang="tr-TR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632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İkinci Medya Çağı ve Mark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Fransız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düşünür Mark Poster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medya tarihini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çağda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 almıştır: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9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Birinci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Çağı: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azınlığın çoğunluğa bilgi aktardığı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yönlü bir sistemdir.</a:t>
            </a:r>
          </a:p>
          <a:p>
            <a:pPr lvl="2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Devletler ve büyük medya kuruluşları,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akışını kontrol eder.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Televizyon, radyo, gazete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kitle iletişim araçları.</a:t>
            </a:r>
          </a:p>
        </p:txBody>
      </p:sp>
    </p:spTree>
    <p:extLst>
      <p:ext uri="{BB962C8B-B14F-4D97-AF65-F5344CB8AC3E}">
        <p14:creationId xmlns:p14="http://schemas.microsoft.com/office/powerpoint/2010/main" val="1415023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İkinci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Çağı: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ve dijitalleşmenin etkisiyle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merkezi kontrol ortadan kalkmış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kullanıcılar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içerik üreticisi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olmuştur.</a:t>
            </a:r>
          </a:p>
          <a:p>
            <a:pPr lvl="2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iletişimi bireysel iletişimle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 içe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Örnek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üzerinden bireylerin haber üretmesi,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içerik üreticilerinin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kanalları kadar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 kitlesine ulaşması.</a:t>
            </a:r>
          </a:p>
        </p:txBody>
      </p:sp>
    </p:spTree>
    <p:extLst>
      <p:ext uri="{BB962C8B-B14F-4D97-AF65-F5344CB8AC3E}">
        <p14:creationId xmlns:p14="http://schemas.microsoft.com/office/powerpoint/2010/main" val="384732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Manuel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Castells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Ağ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Manuel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Castells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 toplumu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atarak,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ve medya ilişkisini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şekilde açıklamıştır: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5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kontrolünün zayıflaması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Küreselleşme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dijitalleşme sayesinde,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içeriği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kuruluşların tekelinde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değildir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gazeteci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yerine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sıradan bir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kullanıcısı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haberi anında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paylaşabilir.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164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Küresel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şirketleri ve yerel içerikler: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dijital platformlar,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yerel içerik üreticilerini küresel pazara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ulaştırmaktadır.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çekilen "Kulüp" dizisinin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 çapında izlenmesi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1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Yeni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ve siyasal hareketler: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Protestolar ve toplumsal hareketler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aracılığıyla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 edilmektedir.</a:t>
            </a:r>
          </a:p>
        </p:txBody>
      </p:sp>
    </p:spTree>
    <p:extLst>
      <p:ext uri="{BB962C8B-B14F-4D97-AF65-F5344CB8AC3E}">
        <p14:creationId xmlns:p14="http://schemas.microsoft.com/office/powerpoint/2010/main" val="633686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Eleştirel Yeni Medya Çalışmaları ve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Christian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Fuchs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Christian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Fuchs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yeni medyayı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kapitalizm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bağlamında ele alarak,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gözetim kapitalizmi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emeği sömürüsü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kavramlarını öne çıkarmaktadır: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310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Yeni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sömürü: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içerik üreterek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teknoloji şirketlerine para kazandırır.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YouTube’da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kullanıcılar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yükler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ancak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gelirlerinin büyük kısmı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YouTube’a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gider.</a:t>
            </a:r>
          </a:p>
        </p:txBody>
      </p:sp>
    </p:spTree>
    <p:extLst>
      <p:ext uri="{BB962C8B-B14F-4D97-AF65-F5344CB8AC3E}">
        <p14:creationId xmlns:p14="http://schemas.microsoft.com/office/powerpoint/2010/main" val="3597026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Gözetim kapitalizmi: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verileri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şirketler tarafından toplanarak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satılmaktadır.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ve Facebook’un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verilerini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şirketlerine satması.</a:t>
            </a:r>
          </a:p>
        </p:txBody>
      </p:sp>
    </p:spTree>
    <p:extLst>
      <p:ext uri="{BB962C8B-B14F-4D97-AF65-F5344CB8AC3E}">
        <p14:creationId xmlns:p14="http://schemas.microsoft.com/office/powerpoint/2010/main" val="725549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Yöndeşmesi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Henry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Jenkins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Henry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Jenkins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ekosisteminin değiştiğini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belirterek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yöndeşmesi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geliştirmiştir: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13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medya türlerinin birleşmesi: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ve yeni medya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arada çalışır.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dizilerinin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anda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platformlarda yayınlanması.</a:t>
            </a:r>
          </a:p>
        </p:txBody>
      </p:sp>
    </p:spTree>
    <p:extLst>
      <p:ext uri="{BB962C8B-B14F-4D97-AF65-F5344CB8AC3E}">
        <p14:creationId xmlns:p14="http://schemas.microsoft.com/office/powerpoint/2010/main" val="615994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aktif katılımı: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artık sadece izleyici değil,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üreticisidir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Twitter’da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diziler hakkında yapılan yorumlar, fan sayfaları ve parodi içerikler.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ve Dijital Kimlik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bireylerin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kimlik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oluşturmasına olanak tanır: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687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kimlik: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Kişinin sosyal medyada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kimliğine uygun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paylaşması.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LinkedIn’de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hayatına yönelik paylaşımlar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yapmak.</a:t>
            </a:r>
          </a:p>
        </p:txBody>
      </p:sp>
    </p:spTree>
    <p:extLst>
      <p:ext uri="{BB962C8B-B14F-4D97-AF65-F5344CB8AC3E}">
        <p14:creationId xmlns:p14="http://schemas.microsoft.com/office/powerpoint/2010/main" val="4272729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Sanallaştırılmış kimlik: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kendilerini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bir şekilde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sunmaları.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Instagram’da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kişinin yalnızca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mutlu anlarını paylaşarak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bir imaj yaratması.</a:t>
            </a:r>
          </a:p>
        </p:txBody>
      </p:sp>
    </p:spTree>
    <p:extLst>
      <p:ext uri="{BB962C8B-B14F-4D97-AF65-F5344CB8AC3E}">
        <p14:creationId xmlns:p14="http://schemas.microsoft.com/office/powerpoint/2010/main" val="269360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it-IT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Analizi: Cambridge Analytica </a:t>
            </a:r>
            <a:r>
              <a:rPr lang="it-IT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Skandalı</a:t>
            </a:r>
            <a:endParaRPr lang="tr-TR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ve Veri Mahremiyeti</a:t>
            </a:r>
            <a:endParaRPr lang="tr-TR" sz="2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Olayın Özeti: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yılında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çıkan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Cambridge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skandalı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Facebook’un kullanıcı verilerini izinsiz şekilde topladığını ve seçim kampanyalarında manipülasyon amacıyla kullandığını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ortaya çıkardı.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Olayın temel aşamaları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467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 milyon Facebook kullanıcısının verileri,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psikolojik testler yoluyla toplandı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Cambridge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verileri analiz ederek seçmenlerin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psikografik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profillerini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oluşturdu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Başkanlık Seçimleri ve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Brexit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kampanyalarında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belirli seçmen gruplarına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kişiye özel propaganda mesajları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gönderildi.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979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Açısından Önemi</a:t>
            </a:r>
          </a:p>
          <a:p>
            <a:pPr lvl="2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Mahremiyet İhlalleri: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verilerinin nasıl kullanıldığını bilmeden, politik kampanyalarda hedef haline geldi.</a:t>
            </a:r>
          </a:p>
          <a:p>
            <a:pPr marL="742950" lvl="1" indent="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Facebook’un verileri satması sonucu, kişiler hakkında detaylı profiller oluşturulması.</a:t>
            </a:r>
          </a:p>
        </p:txBody>
      </p:sp>
    </p:spTree>
    <p:extLst>
      <p:ext uri="{BB962C8B-B14F-4D97-AF65-F5344CB8AC3E}">
        <p14:creationId xmlns:p14="http://schemas.microsoft.com/office/powerpoint/2010/main" val="2775279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Seçmen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Manipülasyonu: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Seçmenlere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içerikler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gösterilerek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 kararları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etkilenmeye çalışıldı.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 seçimlerinde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seçmenlere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korku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temelli reklamlar sunulması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4535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Gözetim Kapitalizmi ve Reklam Sektörü: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teknoloji şirketleri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kullanıcıları daha iyi hedefleyerek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 süreçleri etkileme gücüne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hale geldi.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Google’ın arama algoritmalarının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kişiye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politik haberler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sunması.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905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Etkileri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Facebook, büyük bir güven kaybı yaşadı</a:t>
            </a:r>
            <a:r>
              <a:rPr lang="tr-TR" sz="28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8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politikalarını değiştirmek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zorunda kaldı.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 genelinde </a:t>
            </a:r>
            <a:r>
              <a:rPr lang="tr-TR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gizlilik düzenlemeleri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getirildi, </a:t>
            </a:r>
            <a:r>
              <a:rPr lang="tr-TR" sz="28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 Birliği </a:t>
            </a:r>
            <a:r>
              <a:rPr lang="tr-TR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GDPR (Genel Veri Koruma Yönetmeliği)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yasasını uygulamaya koydu.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 demokratikleştirebilirken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aynı zamanda </a:t>
            </a:r>
            <a:r>
              <a:rPr lang="tr-TR" sz="28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manipülasyon araçlarına da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dönüşebilmektedir.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825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</a:rPr>
              <a:t>Yeni medya kuramları, </a:t>
            </a:r>
            <a:r>
              <a:rPr lang="tr-TR" sz="2800" dirty="0">
                <a:solidFill>
                  <a:schemeClr val="accent3"/>
                </a:solidFill>
              </a:rPr>
              <a:t>dijitalleşmenin ve interaktif medyanın </a:t>
            </a:r>
            <a:r>
              <a:rPr lang="tr-TR" sz="2800" dirty="0">
                <a:solidFill>
                  <a:srgbClr val="00B0F0"/>
                </a:solidFill>
              </a:rPr>
              <a:t>topluma etkilerini anlamamıza yardımcı olur. Ancak bu etkiler </a:t>
            </a:r>
            <a:r>
              <a:rPr lang="tr-TR" sz="2800" dirty="0">
                <a:solidFill>
                  <a:schemeClr val="accent3"/>
                </a:solidFill>
              </a:rPr>
              <a:t>her zaman olumlu</a:t>
            </a:r>
            <a:r>
              <a:rPr lang="tr-TR" sz="2800" dirty="0">
                <a:solidFill>
                  <a:srgbClr val="00B0F0"/>
                </a:solidFill>
              </a:rPr>
              <a:t> değildir. </a:t>
            </a:r>
            <a:r>
              <a:rPr lang="tr-TR" sz="2800" dirty="0">
                <a:solidFill>
                  <a:schemeClr val="accent3"/>
                </a:solidFill>
              </a:rPr>
              <a:t>Cambridge </a:t>
            </a:r>
            <a:r>
              <a:rPr lang="tr-TR" sz="2800" dirty="0" err="1">
                <a:solidFill>
                  <a:schemeClr val="accent3"/>
                </a:solidFill>
              </a:rPr>
              <a:t>Analytica</a:t>
            </a:r>
            <a:r>
              <a:rPr lang="tr-TR" sz="2800" dirty="0">
                <a:solidFill>
                  <a:schemeClr val="accent3"/>
                </a:solidFill>
              </a:rPr>
              <a:t> skandalı </a:t>
            </a:r>
            <a:r>
              <a:rPr lang="tr-TR" sz="2800" dirty="0">
                <a:solidFill>
                  <a:srgbClr val="00B0F0"/>
                </a:solidFill>
              </a:rPr>
              <a:t>gibi olaylar, </a:t>
            </a:r>
            <a:r>
              <a:rPr lang="tr-TR" sz="2800" dirty="0">
                <a:solidFill>
                  <a:schemeClr val="accent3"/>
                </a:solidFill>
              </a:rPr>
              <a:t>büyük teknoloji şirketlerinin kullanıcı verilerini </a:t>
            </a:r>
            <a:r>
              <a:rPr lang="tr-TR" sz="2800" dirty="0">
                <a:solidFill>
                  <a:srgbClr val="00B0F0"/>
                </a:solidFill>
              </a:rPr>
              <a:t>nasıl kullanabileceğini ve </a:t>
            </a:r>
            <a:r>
              <a:rPr lang="tr-TR" sz="2800" dirty="0">
                <a:solidFill>
                  <a:schemeClr val="accent3"/>
                </a:solidFill>
              </a:rPr>
              <a:t>yeni medyanın nasıl bir manipülasyon aracı </a:t>
            </a:r>
            <a:r>
              <a:rPr lang="tr-TR" sz="2800" dirty="0">
                <a:solidFill>
                  <a:srgbClr val="00B0F0"/>
                </a:solidFill>
              </a:rPr>
              <a:t>olabileceğini göstermektedir.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029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</a:rPr>
              <a:t>Günümüz dünyasında yeni medya, </a:t>
            </a:r>
            <a:r>
              <a:rPr lang="tr-TR" sz="2800" b="1" dirty="0">
                <a:solidFill>
                  <a:schemeClr val="accent3"/>
                </a:solidFill>
              </a:rPr>
              <a:t>hem demokratikleşmenin hem de kontrol mekanizmalarının bir aracı</a:t>
            </a:r>
            <a:r>
              <a:rPr lang="tr-TR" sz="2800" dirty="0">
                <a:solidFill>
                  <a:schemeClr val="accent3"/>
                </a:solidFill>
              </a:rPr>
              <a:t> </a:t>
            </a:r>
            <a:r>
              <a:rPr lang="tr-TR" sz="2800" dirty="0">
                <a:solidFill>
                  <a:srgbClr val="00B0F0"/>
                </a:solidFill>
              </a:rPr>
              <a:t>olarak değerlendirilmektedir. </a:t>
            </a:r>
            <a:r>
              <a:rPr lang="tr-TR" sz="2800" dirty="0">
                <a:solidFill>
                  <a:schemeClr val="accent3"/>
                </a:solidFill>
              </a:rPr>
              <a:t>Kullanıcıların bilinçli olması </a:t>
            </a:r>
            <a:r>
              <a:rPr lang="tr-TR" sz="2800" dirty="0">
                <a:solidFill>
                  <a:srgbClr val="00B0F0"/>
                </a:solidFill>
              </a:rPr>
              <a:t>ve </a:t>
            </a:r>
            <a:r>
              <a:rPr lang="tr-TR" sz="2800" dirty="0">
                <a:solidFill>
                  <a:schemeClr val="accent3"/>
                </a:solidFill>
              </a:rPr>
              <a:t>veri mahremiyetini korumaya yönelik </a:t>
            </a:r>
            <a:r>
              <a:rPr lang="tr-TR" sz="2800" dirty="0">
                <a:solidFill>
                  <a:schemeClr val="accent5"/>
                </a:solidFill>
              </a:rPr>
              <a:t>yasal düzenlemelerin artırılması </a:t>
            </a:r>
            <a:r>
              <a:rPr lang="tr-TR" sz="2800" dirty="0">
                <a:solidFill>
                  <a:srgbClr val="00B0F0"/>
                </a:solidFill>
              </a:rPr>
              <a:t>gerekmektedir.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7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 4. Hafta Yeni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edya Test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ile ilgili doğru olan ifade hangisidir?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iletişim sağlar.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 sadece içerik tüketicisidir.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Merkezi kontrol altında bilgi yayılır.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İnteraktif ve katılımcı bir yapıdadır.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televizyon ve radyoyu kapsar.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827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Manuel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Castells’in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ağ toplumu kavramı hangi özelliği vurgular?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 kurumlarının güçlenmesini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pasif tüketici olmasını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Küresel ölçekte bireyler ve kurumlar arasında ağ tabanlı bir iletişim kurulmasını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Medya içeriğinin yalnızca devlet tarafından kontrol edilmesini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Medyanın sadece basılı formda yayılmasını</a:t>
            </a:r>
          </a:p>
        </p:txBody>
      </p:sp>
    </p:spTree>
    <p:extLst>
      <p:ext uri="{BB962C8B-B14F-4D97-AF65-F5344CB8AC3E}">
        <p14:creationId xmlns:p14="http://schemas.microsoft.com/office/powerpoint/2010/main" val="1192120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lnSpc>
                <a:spcPct val="150000"/>
              </a:lnSpc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kuramlarında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-kötümserler hangi görüşü savunur?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medyanın toplumsal eşitliği artıracağını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medyanın gözetimi artıracağını ve mahremiyet ihlalleri yaratacağını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medyanın demokrasiyi güçlendirdiğini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içerik üretme özgürlüğüne sahip olduğunu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medyanın merkezi otoriteyi zayıflatacağını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800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Henry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Jenkins’in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medya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yöndeşmesi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convergence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kavramı neyi ifade eder?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ve yeni medyanın birleşmesini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pasif tüketici haline gelmesini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Basılı medyanın tamamen yok olmasını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iletişimden çok yönlü iletişime geçilmesini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devlet kontrolündeki medyanın güçlenmesini</a:t>
            </a:r>
          </a:p>
        </p:txBody>
      </p:sp>
    </p:spTree>
    <p:extLst>
      <p:ext uri="{BB962C8B-B14F-4D97-AF65-F5344CB8AC3E}">
        <p14:creationId xmlns:p14="http://schemas.microsoft.com/office/powerpoint/2010/main" val="1136938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Christian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Fuchs’un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eleştirel medya teorisine göre, yeni medya neden eleştirilmelidir?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ücretsiz içerik üretirken teknoloji şirketlerine ekonomik kazanç sağlaması nedeniyle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Medya şirketlerinin devlet tarafından desteklenmesi gerektiği için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İnternetin bireyler arasında etkileşimi artırması nedeniyle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medyanın televizyon gibi geleneksel medya araçlarını geride bırakması nedeniyle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içerik üretme özgürlüğüne sahip olması nedeniyle</a:t>
            </a:r>
          </a:p>
        </p:txBody>
      </p:sp>
    </p:spTree>
    <p:extLst>
      <p:ext uri="{BB962C8B-B14F-4D97-AF65-F5344CB8AC3E}">
        <p14:creationId xmlns:p14="http://schemas.microsoft.com/office/powerpoint/2010/main" val="1092058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Cambridge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skandalı hangi temel problemi ortaya koymuştur?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Dijital platformların haber yayma gücünü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Sosyal medyanın eğlence odaklı kullanımını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 verilerinin izinsiz toplanması ve seçim süreçlerinde manipülasyon için kullanılması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İnternetin küresel bilgi akışını hızlandırmasını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Online alışverişin yaygınlaşmasını</a:t>
            </a:r>
          </a:p>
        </p:txBody>
      </p:sp>
    </p:spTree>
    <p:extLst>
      <p:ext uri="{BB962C8B-B14F-4D97-AF65-F5344CB8AC3E}">
        <p14:creationId xmlns:p14="http://schemas.microsoft.com/office/powerpoint/2010/main" val="2207725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7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Cambridge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skandalında hangi sosyal medya platformu merkezi bir rol oynamıştır?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LinkedIn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Facebook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TikTok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07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medya, geleneksel medyaya kıyasla hangi açıdan farklıdır?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kullanıcılarına aktif katılım sağlar.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yalnızca gazetelerden oluşur.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medya, kullanıcıların içerik üretmesine daha fazla izin verir.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sadece sesli içerikler içerir.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medya, yeni medya ile aynı teknolojileri kullanır.</a:t>
            </a:r>
          </a:p>
        </p:txBody>
      </p:sp>
    </p:spTree>
    <p:extLst>
      <p:ext uri="{BB962C8B-B14F-4D97-AF65-F5344CB8AC3E}">
        <p14:creationId xmlns:p14="http://schemas.microsoft.com/office/powerpoint/2010/main" val="3278896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>
              <a:lnSpc>
                <a:spcPct val="150000"/>
              </a:lnSpc>
            </a:pP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Gözetim kapitalizmi nedir?</a:t>
            </a:r>
          </a:p>
          <a:p>
            <a:pPr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 verilerinin ticari amaçlarla toplanarak şirketlere kazanç sağlanması süreci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Devletlerin medya üzerindeki denetimi artırması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yeni medya üzerinden gelir elde etmesi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 şirketlerinin büyümesi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platformlarının reklamlardan bağımsız olması</a:t>
            </a:r>
          </a:p>
        </p:txBody>
      </p:sp>
    </p:spTree>
    <p:extLst>
      <p:ext uri="{BB962C8B-B14F-4D97-AF65-F5344CB8AC3E}">
        <p14:creationId xmlns:p14="http://schemas.microsoft.com/office/powerpoint/2010/main" val="2350869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10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Sosyal medyada bireylerin kendilerini daha iyi göstermek için gerçekte olduğundan farklı bir imaj sunmasına ne ad verilir?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Dijital kimlik oluşturma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Sanallaştırılmış kimlik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medya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Teknolojik bireyselleşme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 türevli içerik üretimi</a:t>
            </a:r>
          </a:p>
        </p:txBody>
      </p:sp>
    </p:spTree>
    <p:extLst>
      <p:ext uri="{BB962C8B-B14F-4D97-AF65-F5344CB8AC3E}">
        <p14:creationId xmlns:p14="http://schemas.microsoft.com/office/powerpoint/2010/main" val="3479308746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1864</TotalTime>
  <Words>901</Words>
  <Application>Microsoft Office PowerPoint</Application>
  <PresentationFormat>Geniş ekran</PresentationFormat>
  <Paragraphs>181</Paragraphs>
  <Slides>39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158</cp:revision>
  <dcterms:created xsi:type="dcterms:W3CDTF">2025-02-10T12:53:37Z</dcterms:created>
  <dcterms:modified xsi:type="dcterms:W3CDTF">2025-03-06T01:58:44Z</dcterms:modified>
</cp:coreProperties>
</file>